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77" r:id="rId2"/>
    <p:sldId id="274" r:id="rId3"/>
    <p:sldId id="276" r:id="rId4"/>
    <p:sldId id="278" r:id="rId5"/>
    <p:sldId id="275" r:id="rId6"/>
    <p:sldId id="27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51" y="8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826035-A2C0-E76A-0C02-9F249DFD6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2A83EF-1365-4C09-39C7-0381898E89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23406E9-10FB-0E0B-4FBC-451450B6BDEF}"/>
              </a:ext>
            </a:extLst>
          </p:cNvPr>
          <p:cNvGrpSpPr/>
          <p:nvPr/>
        </p:nvGrpSpPr>
        <p:grpSpPr>
          <a:xfrm>
            <a:off x="0" y="317843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FCB2C95-E2BA-BCA2-6CAA-68FA9E8D9305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2479D32-08C3-E11C-3FF8-506233520E70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des problèmes multiplicatifs à partir d’une image.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3AD0E1A9-68EF-D0E9-A619-06A5AFEA4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67872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3109" y="-186496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5</a:t>
            </a: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2791762" y="852342"/>
            <a:ext cx="6469020" cy="26740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Si je coupe chaque ananas en 3,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morceaux aurai-je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32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Si je coupe chaque ananas en dix tranches, </a:t>
            </a:r>
            <a:r>
              <a:rPr lang="fr-FR" sz="32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de rondelles aurai-je au total 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2386107" y="940382"/>
            <a:ext cx="392403" cy="392403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2399359" y="2189352"/>
            <a:ext cx="392403" cy="392403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4FE3C59-5AD2-40B7-5EAB-0BECFE4837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 rot="21134335">
            <a:off x="1021801" y="935444"/>
            <a:ext cx="1052196" cy="226818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9198AEB-305B-88E8-18C9-504BFBBFC5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 rot="603655">
            <a:off x="1129770" y="3134689"/>
            <a:ext cx="1052196" cy="226818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3D97FDC-7299-6CEC-1A15-D08ED49B1A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 rot="21248776">
            <a:off x="-2153" y="1017100"/>
            <a:ext cx="1052196" cy="226818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BDF6322-1D2F-F760-BF77-FCFFE64ADF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 rot="857476">
            <a:off x="48138" y="3060935"/>
            <a:ext cx="1052196" cy="226818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A790C32-2D95-17AB-19FD-A6550F44E8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 rot="20659768">
            <a:off x="506862" y="4589812"/>
            <a:ext cx="1052196" cy="2268188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2217596" y="763018"/>
            <a:ext cx="6719950" cy="2852669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Organigramme : Connecteur 7">
            <a:extLst>
              <a:ext uri="{FF2B5EF4-FFF2-40B4-BE49-F238E27FC236}">
                <a16:creationId xmlns:a16="http://schemas.microsoft.com/office/drawing/2014/main" id="{2E279E88-5629-8F5A-5860-C38A86168507}"/>
              </a:ext>
            </a:extLst>
          </p:cNvPr>
          <p:cNvSpPr/>
          <p:nvPr/>
        </p:nvSpPr>
        <p:spPr>
          <a:xfrm>
            <a:off x="2371997" y="4079851"/>
            <a:ext cx="392403" cy="392403"/>
          </a:xfrm>
          <a:prstGeom prst="flowChart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14" name="Organigramme : Connecteur 13">
            <a:extLst>
              <a:ext uri="{FF2B5EF4-FFF2-40B4-BE49-F238E27FC236}">
                <a16:creationId xmlns:a16="http://schemas.microsoft.com/office/drawing/2014/main" id="{0F159EF8-11D1-4C08-6574-77990854C49A}"/>
              </a:ext>
            </a:extLst>
          </p:cNvPr>
          <p:cNvSpPr/>
          <p:nvPr/>
        </p:nvSpPr>
        <p:spPr>
          <a:xfrm>
            <a:off x="2385249" y="5328821"/>
            <a:ext cx="392403" cy="392403"/>
          </a:xfrm>
          <a:prstGeom prst="flowChart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15" name="Zone de texte 2">
            <a:extLst>
              <a:ext uri="{FF2B5EF4-FFF2-40B4-BE49-F238E27FC236}">
                <a16:creationId xmlns:a16="http://schemas.microsoft.com/office/drawing/2014/main" id="{1E0D7EAD-89C8-9F98-3EEE-FD199E48DD75}"/>
              </a:ext>
            </a:extLst>
          </p:cNvPr>
          <p:cNvSpPr txBox="1"/>
          <p:nvPr/>
        </p:nvSpPr>
        <p:spPr>
          <a:xfrm>
            <a:off x="2907444" y="4006205"/>
            <a:ext cx="6030102" cy="2488599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Si je coupe chaque ananas en 15,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morceaux aurai-je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28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Si les ananas sont vendus par cageot de 5, </a:t>
            </a:r>
            <a:r>
              <a:rPr lang="fr-FR" sz="28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de </a:t>
            </a:r>
            <a:r>
              <a:rPr lang="fr-FR" sz="2800" b="1" dirty="0">
                <a:solidFill>
                  <a:srgbClr val="231F20"/>
                </a:solidFill>
                <a:ea typeface="Calibri" panose="020F0502020204030204" pitchFamily="34" charset="0"/>
              </a:rPr>
              <a:t>cageots dois-je acheter pour avoir 100 ananas</a:t>
            </a:r>
            <a:r>
              <a:rPr lang="fr-FR" sz="28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? </a:t>
            </a:r>
            <a:endParaRPr lang="fr-FR" sz="44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C22A80A3-B647-4218-3B8A-61620D583278}"/>
              </a:ext>
            </a:extLst>
          </p:cNvPr>
          <p:cNvSpPr/>
          <p:nvPr/>
        </p:nvSpPr>
        <p:spPr>
          <a:xfrm>
            <a:off x="2228953" y="3834788"/>
            <a:ext cx="6719950" cy="2852669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238F479-D9E1-E768-DDD1-A600259AE311}"/>
              </a:ext>
            </a:extLst>
          </p:cNvPr>
          <p:cNvSpPr/>
          <p:nvPr/>
        </p:nvSpPr>
        <p:spPr>
          <a:xfrm>
            <a:off x="2210971" y="503650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9EA074-B1DE-BFD6-2621-B24F7E3946F7}"/>
              </a:ext>
            </a:extLst>
          </p:cNvPr>
          <p:cNvSpPr/>
          <p:nvPr/>
        </p:nvSpPr>
        <p:spPr>
          <a:xfrm>
            <a:off x="2192044" y="3662977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Si je coupe chaque ananas en deux,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morceaux aurai-je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32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619221" y="3773753"/>
            <a:ext cx="3907265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</a:t>
            </a: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a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5 ananas. Si je coupe chacun en 3, j’aurai 5 </a:t>
            </a:r>
            <a:r>
              <a:rPr lang="fr-FR" sz="3600" kern="12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×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3 morceaux (=15).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336ABB7-7885-1769-BE99-BCEA215A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 rot="21134335">
            <a:off x="1854848" y="1345643"/>
            <a:ext cx="1052196" cy="226818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BBAB247-C212-7EAE-2C54-E83A501C8E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 rot="603655">
            <a:off x="1962817" y="3544888"/>
            <a:ext cx="1052196" cy="226818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8FE8E5FC-E2D0-7113-4DF2-1FF133E4F9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 rot="21248776">
            <a:off x="830894" y="1427299"/>
            <a:ext cx="1052196" cy="226818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2D7DFBF-0FFB-ACCD-E596-BF708D9EF1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 rot="857476">
            <a:off x="881185" y="3471134"/>
            <a:ext cx="1052196" cy="2268188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D71FF88B-EC60-BD23-B490-CEC5B918D3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 rot="20659768">
            <a:off x="2812120" y="2452928"/>
            <a:ext cx="1052196" cy="2268188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0C99FE3-32B5-345A-F59E-C2D0E069217A}"/>
              </a:ext>
            </a:extLst>
          </p:cNvPr>
          <p:cNvSpPr txBox="1"/>
          <p:nvPr/>
        </p:nvSpPr>
        <p:spPr>
          <a:xfrm>
            <a:off x="1191636" y="2691023"/>
            <a:ext cx="514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A51F2AB-F339-6DDF-446F-93880CE17DB3}"/>
              </a:ext>
            </a:extLst>
          </p:cNvPr>
          <p:cNvSpPr txBox="1"/>
          <p:nvPr/>
        </p:nvSpPr>
        <p:spPr>
          <a:xfrm>
            <a:off x="998385" y="4687829"/>
            <a:ext cx="514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ACD46A5-3969-FB80-C3CA-34B0C96FAAE8}"/>
              </a:ext>
            </a:extLst>
          </p:cNvPr>
          <p:cNvSpPr txBox="1"/>
          <p:nvPr/>
        </p:nvSpPr>
        <p:spPr>
          <a:xfrm>
            <a:off x="2155194" y="4859159"/>
            <a:ext cx="514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1704FBED-3B90-E328-2BF8-0E2D0E9183AC}"/>
              </a:ext>
            </a:extLst>
          </p:cNvPr>
          <p:cNvSpPr txBox="1"/>
          <p:nvPr/>
        </p:nvSpPr>
        <p:spPr>
          <a:xfrm>
            <a:off x="3287252" y="3674420"/>
            <a:ext cx="514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DEA2E864-ABE3-BE1C-09F2-1453CB8B565D}"/>
              </a:ext>
            </a:extLst>
          </p:cNvPr>
          <p:cNvSpPr txBox="1"/>
          <p:nvPr/>
        </p:nvSpPr>
        <p:spPr>
          <a:xfrm>
            <a:off x="2220353" y="2601329"/>
            <a:ext cx="514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E5F5BC3-5C56-04EC-5538-C0F923284EE4}"/>
              </a:ext>
            </a:extLst>
          </p:cNvPr>
          <p:cNvSpPr/>
          <p:nvPr/>
        </p:nvSpPr>
        <p:spPr>
          <a:xfrm>
            <a:off x="88198" y="426902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solidFill>
            <a:schemeClr val="bg1"/>
          </a:solidFill>
          <a:ln w="5715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-3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Times New Roman" panose="02020603050405020304" pitchFamily="18" charset="0"/>
              </a:rPr>
              <a:t>Si je coupe chaque ananas en 15, </a:t>
            </a:r>
            <a:r>
              <a:rPr kumimoji="0" lang="fr-FR" sz="3200" b="1" i="0" u="none" strike="noStrike" kern="1200" cap="none" spc="-3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Times New Roman" panose="02020603050405020304" pitchFamily="18" charset="0"/>
              </a:rPr>
              <a:t>combien de morceaux aurai-je ?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884680" marR="0" lvl="0" indent="0" algn="l" defTabSz="457200" rtl="0" eaLnBrk="1" fontAlgn="auto" latinLnBrk="0" hangingPunct="1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619221" y="3773753"/>
            <a:ext cx="3907265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y a 5 ananas. Si je coupe chacun en 15, j’aurai 5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×</a:t>
            </a: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15 morceaux (=75).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E24F0D7-832D-CC5C-3585-32F6433BAB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533130" y="2165268"/>
            <a:ext cx="1052196" cy="226818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A1643A3-6B63-C684-A153-3094AFBF98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3163620" y="2206831"/>
            <a:ext cx="1052196" cy="226818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72CBDEA-24F5-77F0-3E43-C5A0246497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018778" y="1272639"/>
            <a:ext cx="1052196" cy="226818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99A86FD-DF92-88F2-593C-B0161126ED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1245668" y="3684346"/>
            <a:ext cx="1052196" cy="226818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0F5341D-24E2-00F8-E576-B531FEFBEA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339743" y="3800105"/>
            <a:ext cx="1052196" cy="2268188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760C2BD8-9866-8230-29FD-88B50B0C88E2}"/>
              </a:ext>
            </a:extLst>
          </p:cNvPr>
          <p:cNvSpPr txBox="1"/>
          <p:nvPr/>
        </p:nvSpPr>
        <p:spPr>
          <a:xfrm>
            <a:off x="717222" y="3454201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E62AD31-B516-1055-50D1-1A95B7A5DFDC}"/>
              </a:ext>
            </a:extLst>
          </p:cNvPr>
          <p:cNvSpPr txBox="1"/>
          <p:nvPr/>
        </p:nvSpPr>
        <p:spPr>
          <a:xfrm>
            <a:off x="2208707" y="2529921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DEF35A5-A677-9D0D-A9BE-DCF3CEC2DCA1}"/>
              </a:ext>
            </a:extLst>
          </p:cNvPr>
          <p:cNvSpPr txBox="1"/>
          <p:nvPr/>
        </p:nvSpPr>
        <p:spPr>
          <a:xfrm>
            <a:off x="3331141" y="3454201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F7D65B3-02DC-4583-4998-875685E97320}"/>
              </a:ext>
            </a:extLst>
          </p:cNvPr>
          <p:cNvSpPr txBox="1"/>
          <p:nvPr/>
        </p:nvSpPr>
        <p:spPr>
          <a:xfrm>
            <a:off x="1425123" y="4973279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0F5ACEB-C0D5-4734-9839-4ABC4A349C87}"/>
              </a:ext>
            </a:extLst>
          </p:cNvPr>
          <p:cNvSpPr txBox="1"/>
          <p:nvPr/>
        </p:nvSpPr>
        <p:spPr>
          <a:xfrm>
            <a:off x="2519198" y="5134101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A7296A-7321-78CD-43B4-D922A3D3A70B}"/>
              </a:ext>
            </a:extLst>
          </p:cNvPr>
          <p:cNvSpPr/>
          <p:nvPr/>
        </p:nvSpPr>
        <p:spPr>
          <a:xfrm>
            <a:off x="215924" y="449408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84675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782745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Si je coupe chaque ananas en dix rondelles, </a:t>
            </a:r>
            <a:r>
              <a:rPr lang="fr-FR" sz="32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de </a:t>
            </a:r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tranch</a:t>
            </a:r>
            <a:r>
              <a:rPr lang="fr-FR" sz="32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es aurai-je au total 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257696" y="4052049"/>
            <a:ext cx="4221570" cy="21072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Chaque ananas compte une dizaine de tranches. Donc 5 ananas, ça fait 5 dizaines = 50.</a:t>
            </a:r>
            <a:endParaRPr lang="fr-FR" sz="28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6C13F0D-6EFE-72E2-1149-A39F8A13F6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533130" y="2165268"/>
            <a:ext cx="1052196" cy="226818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E962515-9647-ADC9-1977-74D4F463A2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3163620" y="2206831"/>
            <a:ext cx="1052196" cy="226818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2423228-13C0-D799-F718-681C833E00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018778" y="1272639"/>
            <a:ext cx="1052196" cy="2268188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760C2BD8-9866-8230-29FD-88B50B0C88E2}"/>
              </a:ext>
            </a:extLst>
          </p:cNvPr>
          <p:cNvSpPr txBox="1"/>
          <p:nvPr/>
        </p:nvSpPr>
        <p:spPr>
          <a:xfrm>
            <a:off x="688727" y="3454201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E62AD31-B516-1055-50D1-1A95B7A5DFDC}"/>
              </a:ext>
            </a:extLst>
          </p:cNvPr>
          <p:cNvSpPr txBox="1"/>
          <p:nvPr/>
        </p:nvSpPr>
        <p:spPr>
          <a:xfrm>
            <a:off x="2180212" y="2529921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DEF35A5-A677-9D0D-A9BE-DCF3CEC2DCA1}"/>
              </a:ext>
            </a:extLst>
          </p:cNvPr>
          <p:cNvSpPr txBox="1"/>
          <p:nvPr/>
        </p:nvSpPr>
        <p:spPr>
          <a:xfrm>
            <a:off x="3331141" y="3454201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10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7309820-EEF5-3D65-76B1-E681352ABD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1245668" y="3684346"/>
            <a:ext cx="1052196" cy="226818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039B2AF-531E-0FE8-C9C7-59404E73BD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339743" y="3800105"/>
            <a:ext cx="1052196" cy="226818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AF7D65B3-02DC-4583-4998-875685E97320}"/>
              </a:ext>
            </a:extLst>
          </p:cNvPr>
          <p:cNvSpPr txBox="1"/>
          <p:nvPr/>
        </p:nvSpPr>
        <p:spPr>
          <a:xfrm>
            <a:off x="1396628" y="4973279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0F5ACEB-C0D5-4734-9839-4ABC4A349C87}"/>
              </a:ext>
            </a:extLst>
          </p:cNvPr>
          <p:cNvSpPr txBox="1"/>
          <p:nvPr/>
        </p:nvSpPr>
        <p:spPr>
          <a:xfrm>
            <a:off x="2519198" y="5134101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1C33D7-4A4E-DAFF-59F9-E7C0514F7A3E}"/>
              </a:ext>
            </a:extLst>
          </p:cNvPr>
          <p:cNvSpPr/>
          <p:nvPr/>
        </p:nvSpPr>
        <p:spPr>
          <a:xfrm>
            <a:off x="172451" y="460268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21" grpId="0"/>
      <p:bldP spid="22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23239" y="1391795"/>
            <a:ext cx="3782745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Si les ananas sont vendus par cageot de 5, </a:t>
            </a: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combien de cageots dois-je acheter pour avoir 100 ananas? </a:t>
            </a:r>
            <a:endParaRPr kumimoji="0" lang="fr-FR" sz="28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321930" y="1508148"/>
            <a:ext cx="392403" cy="392403"/>
          </a:xfrm>
          <a:prstGeom prst="flowChart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420762" y="3764797"/>
            <a:ext cx="3674495" cy="21072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 cherche un nombre de parts: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100 ÷ 5 =  ? 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 bien 5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× ? = 100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faut 20 cageots.</a:t>
            </a:r>
            <a:endParaRPr kumimoji="0" lang="fr-FR" sz="2400" b="0" i="0" u="none" strike="noStrike" kern="1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6C13F0D-6EFE-72E2-1149-A39F8A13F6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533130" y="2165268"/>
            <a:ext cx="1052196" cy="226818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E962515-9647-ADC9-1977-74D4F463A2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3163620" y="2206831"/>
            <a:ext cx="1052196" cy="226818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2423228-13C0-D799-F718-681C833E00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018778" y="1272639"/>
            <a:ext cx="1052196" cy="226818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7309820-EEF5-3D65-76B1-E681352ABD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1245668" y="3684346"/>
            <a:ext cx="1052196" cy="226818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039B2AF-531E-0FE8-C9C7-59404E73BD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339743" y="3800105"/>
            <a:ext cx="1052196" cy="226818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6CBF5BD-8AC0-888E-3998-D1B6A015B208}"/>
              </a:ext>
            </a:extLst>
          </p:cNvPr>
          <p:cNvSpPr/>
          <p:nvPr/>
        </p:nvSpPr>
        <p:spPr>
          <a:xfrm>
            <a:off x="215924" y="449408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117575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2730</TotalTime>
  <Words>276</Words>
  <Application>Microsoft Office PowerPoint</Application>
  <PresentationFormat>Affichage à l'écran (4:3)</PresentationFormat>
  <Paragraphs>79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5</vt:lpstr>
      <vt:lpstr>Correction</vt:lpstr>
      <vt:lpstr>Correction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87</cp:revision>
  <dcterms:created xsi:type="dcterms:W3CDTF">2023-02-07T14:55:57Z</dcterms:created>
  <dcterms:modified xsi:type="dcterms:W3CDTF">2026-01-31T11:14:51Z</dcterms:modified>
</cp:coreProperties>
</file>